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9" r:id="rId4"/>
    <p:sldId id="260" r:id="rId5"/>
    <p:sldId id="261" r:id="rId6"/>
    <p:sldId id="262" r:id="rId7"/>
    <p:sldId id="265" r:id="rId8"/>
    <p:sldId id="270" r:id="rId9"/>
    <p:sldId id="263" r:id="rId10"/>
    <p:sldId id="266" r:id="rId11"/>
    <p:sldId id="267" r:id="rId12"/>
    <p:sldId id="268"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0CC0CE-F58E-41F5-939A-F89872F75082}" type="datetimeFigureOut">
              <a:rPr lang="en-US" smtClean="0"/>
              <a:t>4/9/2015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121061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CC0CE-F58E-41F5-939A-F89872F75082}" type="datetimeFigureOut">
              <a:rPr lang="en-US" smtClean="0"/>
              <a:t>4/9/2015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3003200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CC0CE-F58E-41F5-939A-F89872F75082}" type="datetimeFigureOut">
              <a:rPr lang="en-US" smtClean="0"/>
              <a:t>4/9/2015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3393191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CC0CE-F58E-41F5-939A-F89872F75082}" type="datetimeFigureOut">
              <a:rPr lang="en-US" smtClean="0"/>
              <a:t>4/9/2015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98079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CC0CE-F58E-41F5-939A-F89872F75082}" type="datetimeFigureOut">
              <a:rPr lang="en-US" smtClean="0"/>
              <a:t>4/9/2015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324067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0CC0CE-F58E-41F5-939A-F89872F75082}" type="datetimeFigureOut">
              <a:rPr lang="en-US" smtClean="0"/>
              <a:t>4/9/2015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126734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0CC0CE-F58E-41F5-939A-F89872F75082}" type="datetimeFigureOut">
              <a:rPr lang="en-US" smtClean="0"/>
              <a:t>4/9/2015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179365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0CC0CE-F58E-41F5-939A-F89872F75082}" type="datetimeFigureOut">
              <a:rPr lang="en-US" smtClean="0"/>
              <a:t>4/9/2015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21742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CC0CE-F58E-41F5-939A-F89872F75082}" type="datetimeFigureOut">
              <a:rPr lang="en-US" smtClean="0"/>
              <a:t>4/9/2015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3974621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CC0CE-F58E-41F5-939A-F89872F75082}" type="datetimeFigureOut">
              <a:rPr lang="en-US" smtClean="0"/>
              <a:t>4/9/2015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15873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CC0CE-F58E-41F5-939A-F89872F75082}" type="datetimeFigureOut">
              <a:rPr lang="en-US" smtClean="0"/>
              <a:t>4/9/2015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9E6A5-A8CB-4324-B13D-26E5F0C0D8A8}" type="slidenum">
              <a:rPr lang="en-US" smtClean="0"/>
              <a:t>‹#›</a:t>
            </a:fld>
            <a:endParaRPr lang="en-US"/>
          </a:p>
        </p:txBody>
      </p:sp>
    </p:spTree>
    <p:extLst>
      <p:ext uri="{BB962C8B-B14F-4D97-AF65-F5344CB8AC3E}">
        <p14:creationId xmlns:p14="http://schemas.microsoft.com/office/powerpoint/2010/main" val="48203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CC0CE-F58E-41F5-939A-F89872F75082}" type="datetimeFigureOut">
              <a:rPr lang="en-US" smtClean="0"/>
              <a:t>4/9/2015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9E6A5-A8CB-4324-B13D-26E5F0C0D8A8}" type="slidenum">
              <a:rPr lang="en-US" smtClean="0"/>
              <a:t>‹#›</a:t>
            </a:fld>
            <a:endParaRPr lang="en-US"/>
          </a:p>
        </p:txBody>
      </p:sp>
    </p:spTree>
    <p:extLst>
      <p:ext uri="{BB962C8B-B14F-4D97-AF65-F5344CB8AC3E}">
        <p14:creationId xmlns:p14="http://schemas.microsoft.com/office/powerpoint/2010/main" val="1170501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Key Lessons for a </a:t>
            </a:r>
            <a:br>
              <a:rPr lang="en-US" dirty="0" smtClean="0"/>
            </a:br>
            <a:r>
              <a:rPr lang="en-US" dirty="0" smtClean="0"/>
              <a:t>Successful Career</a:t>
            </a:r>
            <a:br>
              <a:rPr lang="en-US" dirty="0" smtClean="0"/>
            </a:b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solidFill>
                  <a:schemeClr val="tx1"/>
                </a:solidFill>
              </a:rPr>
              <a:t>By</a:t>
            </a:r>
          </a:p>
          <a:p>
            <a:r>
              <a:rPr lang="en-US" dirty="0" smtClean="0">
                <a:solidFill>
                  <a:schemeClr val="tx1"/>
                </a:solidFill>
              </a:rPr>
              <a:t>Kenneth E. (Ken) Arnold</a:t>
            </a:r>
          </a:p>
          <a:p>
            <a:r>
              <a:rPr lang="en-US" dirty="0" smtClean="0">
                <a:solidFill>
                  <a:schemeClr val="tx1"/>
                </a:solidFill>
              </a:rPr>
              <a:t>Senior Technical Advisor</a:t>
            </a:r>
          </a:p>
          <a:p>
            <a:r>
              <a:rPr lang="en-US" dirty="0" smtClean="0">
                <a:solidFill>
                  <a:schemeClr val="tx1"/>
                </a:solidFill>
              </a:rPr>
              <a:t>WorleyParsons</a:t>
            </a:r>
          </a:p>
          <a:p>
            <a:r>
              <a:rPr lang="en-US" dirty="0" smtClean="0">
                <a:solidFill>
                  <a:schemeClr val="tx1"/>
                </a:solidFill>
              </a:rPr>
              <a:t>2015</a:t>
            </a:r>
          </a:p>
          <a:p>
            <a:endParaRPr lang="en-US" dirty="0"/>
          </a:p>
        </p:txBody>
      </p:sp>
    </p:spTree>
    <p:extLst>
      <p:ext uri="{BB962C8B-B14F-4D97-AF65-F5344CB8AC3E}">
        <p14:creationId xmlns:p14="http://schemas.microsoft.com/office/powerpoint/2010/main" val="1507940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Four key lessons</a:t>
            </a:r>
          </a:p>
          <a:p>
            <a:pPr lvl="1"/>
            <a:r>
              <a:rPr lang="en-US" dirty="0" smtClean="0"/>
              <a:t>Having the right attitude towards work</a:t>
            </a:r>
          </a:p>
          <a:p>
            <a:pPr lvl="1"/>
            <a:r>
              <a:rPr lang="en-US" dirty="0" smtClean="0"/>
              <a:t>Being a true professional</a:t>
            </a:r>
          </a:p>
          <a:p>
            <a:pPr lvl="1"/>
            <a:r>
              <a:rPr lang="en-US" dirty="0" smtClean="0">
                <a:solidFill>
                  <a:srgbClr val="FF0000"/>
                </a:solidFill>
              </a:rPr>
              <a:t>Pick a direction and pursue it</a:t>
            </a:r>
          </a:p>
          <a:p>
            <a:pPr lvl="1"/>
            <a:r>
              <a:rPr lang="en-US" dirty="0" smtClean="0"/>
              <a:t> Picking the right company </a:t>
            </a:r>
          </a:p>
          <a:p>
            <a:r>
              <a:rPr lang="en-US" dirty="0" smtClean="0"/>
              <a:t>Conclusions</a:t>
            </a:r>
          </a:p>
          <a:p>
            <a:endParaRPr lang="en-US" dirty="0"/>
          </a:p>
        </p:txBody>
      </p:sp>
    </p:spTree>
    <p:extLst>
      <p:ext uri="{BB962C8B-B14F-4D97-AF65-F5344CB8AC3E}">
        <p14:creationId xmlns:p14="http://schemas.microsoft.com/office/powerpoint/2010/main" val="3632376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Having a Goal</a:t>
            </a:r>
            <a:endParaRPr lang="en-US" dirty="0"/>
          </a:p>
        </p:txBody>
      </p:sp>
      <p:sp>
        <p:nvSpPr>
          <p:cNvPr id="3" name="Content Placeholder 2"/>
          <p:cNvSpPr>
            <a:spLocks noGrp="1"/>
          </p:cNvSpPr>
          <p:nvPr>
            <p:ph idx="1"/>
          </p:nvPr>
        </p:nvSpPr>
        <p:spPr>
          <a:xfrm>
            <a:off x="457200" y="1447800"/>
            <a:ext cx="8458200" cy="5410200"/>
          </a:xfrm>
        </p:spPr>
        <p:txBody>
          <a:bodyPr>
            <a:normAutofit/>
          </a:bodyPr>
          <a:lstStyle/>
          <a:p>
            <a:r>
              <a:rPr lang="en-US" dirty="0" smtClean="0"/>
              <a:t>You can never get anywhere until you first know where you want to go</a:t>
            </a:r>
          </a:p>
          <a:p>
            <a:r>
              <a:rPr lang="en-US" dirty="0" smtClean="0"/>
              <a:t>Waiting for lightening to strike to find out what you want out of your career, or indeed your life is not a strategy for success</a:t>
            </a:r>
          </a:p>
          <a:p>
            <a:r>
              <a:rPr lang="en-US" dirty="0" smtClean="0"/>
              <a:t>Don’t worry if the goal is ideal for you</a:t>
            </a:r>
          </a:p>
          <a:p>
            <a:pPr lvl="1"/>
            <a:r>
              <a:rPr lang="en-US" dirty="0" smtClean="0"/>
              <a:t>In every job you can find something you enjoy if you apply the first 5 lessons</a:t>
            </a:r>
          </a:p>
          <a:p>
            <a:pPr lvl="1"/>
            <a:r>
              <a:rPr lang="en-US" dirty="0" smtClean="0"/>
              <a:t>If you enjoy what you are doing you will excel</a:t>
            </a:r>
          </a:p>
          <a:p>
            <a:pPr lvl="1"/>
            <a:r>
              <a:rPr lang="en-US" dirty="0" smtClean="0"/>
              <a:t>This will point the way to opportunities</a:t>
            </a:r>
          </a:p>
          <a:p>
            <a:pPr lvl="1"/>
            <a:endParaRPr lang="en-US" dirty="0" smtClean="0"/>
          </a:p>
          <a:p>
            <a:endParaRPr lang="en-US" dirty="0"/>
          </a:p>
        </p:txBody>
      </p:sp>
    </p:spTree>
    <p:extLst>
      <p:ext uri="{BB962C8B-B14F-4D97-AF65-F5344CB8AC3E}">
        <p14:creationId xmlns:p14="http://schemas.microsoft.com/office/powerpoint/2010/main" val="132732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Pursuing Your Goal</a:t>
            </a:r>
            <a:endParaRPr lang="en-US"/>
          </a:p>
        </p:txBody>
      </p:sp>
      <p:sp>
        <p:nvSpPr>
          <p:cNvPr id="3" name="Content Placeholder 2"/>
          <p:cNvSpPr>
            <a:spLocks noGrp="1"/>
          </p:cNvSpPr>
          <p:nvPr>
            <p:ph idx="1"/>
          </p:nvPr>
        </p:nvSpPr>
        <p:spPr>
          <a:xfrm>
            <a:off x="457200" y="1447800"/>
            <a:ext cx="8305800" cy="5029200"/>
          </a:xfrm>
        </p:spPr>
        <p:txBody>
          <a:bodyPr>
            <a:normAutofit fontScale="85000" lnSpcReduction="20000"/>
          </a:bodyPr>
          <a:lstStyle/>
          <a:p>
            <a:r>
              <a:rPr lang="en-US" dirty="0"/>
              <a:t>Keep thinking</a:t>
            </a:r>
          </a:p>
          <a:p>
            <a:pPr lvl="1"/>
            <a:r>
              <a:rPr lang="en-US" dirty="0"/>
              <a:t>Most careers develop other than originally </a:t>
            </a:r>
            <a:r>
              <a:rPr lang="en-US" dirty="0" smtClean="0"/>
              <a:t>expected</a:t>
            </a:r>
          </a:p>
          <a:p>
            <a:r>
              <a:rPr lang="en-US" dirty="0"/>
              <a:t>Tell people what it </a:t>
            </a:r>
            <a:r>
              <a:rPr lang="en-US" dirty="0" smtClean="0"/>
              <a:t>is you have done and what you want to do</a:t>
            </a:r>
          </a:p>
          <a:p>
            <a:pPr lvl="1"/>
            <a:r>
              <a:rPr lang="en-US" dirty="0" smtClean="0"/>
              <a:t>Don’t brag or take undue credit</a:t>
            </a:r>
          </a:p>
          <a:p>
            <a:pPr lvl="1"/>
            <a:r>
              <a:rPr lang="en-US" dirty="0" smtClean="0"/>
              <a:t>You </a:t>
            </a:r>
            <a:r>
              <a:rPr lang="en-US" dirty="0"/>
              <a:t>are the best salesman for </a:t>
            </a:r>
            <a:r>
              <a:rPr lang="en-US" dirty="0" smtClean="0"/>
              <a:t>YOU</a:t>
            </a:r>
            <a:endParaRPr lang="en-US" dirty="0"/>
          </a:p>
          <a:p>
            <a:r>
              <a:rPr lang="en-US" dirty="0" smtClean="0"/>
              <a:t>Two examples</a:t>
            </a:r>
          </a:p>
          <a:p>
            <a:pPr lvl="1"/>
            <a:r>
              <a:rPr lang="en-US" dirty="0" smtClean="0"/>
              <a:t>The </a:t>
            </a:r>
            <a:r>
              <a:rPr lang="en-US" dirty="0"/>
              <a:t>ECC example</a:t>
            </a:r>
          </a:p>
          <a:p>
            <a:pPr lvl="1"/>
            <a:r>
              <a:rPr lang="en-US" dirty="0"/>
              <a:t>The bridge example</a:t>
            </a:r>
          </a:p>
          <a:p>
            <a:r>
              <a:rPr lang="en-US" dirty="0"/>
              <a:t>Lesson #6</a:t>
            </a:r>
          </a:p>
          <a:p>
            <a:pPr lvl="1"/>
            <a:r>
              <a:rPr lang="en-US" dirty="0"/>
              <a:t>Pick a goal.  Find what you like and can be good at and focus.  But remember, keep your eyes open as </a:t>
            </a:r>
            <a:r>
              <a:rPr lang="en-US" dirty="0" smtClean="0"/>
              <a:t>opportunities will arise and your </a:t>
            </a:r>
            <a:r>
              <a:rPr lang="en-US" dirty="0"/>
              <a:t>goal will change with time.</a:t>
            </a:r>
          </a:p>
          <a:p>
            <a:endParaRPr lang="en-US" dirty="0"/>
          </a:p>
        </p:txBody>
      </p:sp>
    </p:spTree>
    <p:extLst>
      <p:ext uri="{BB962C8B-B14F-4D97-AF65-F5344CB8AC3E}">
        <p14:creationId xmlns:p14="http://schemas.microsoft.com/office/powerpoint/2010/main" val="329142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Four key lessons</a:t>
            </a:r>
          </a:p>
          <a:p>
            <a:pPr lvl="1"/>
            <a:r>
              <a:rPr lang="en-US" dirty="0" smtClean="0"/>
              <a:t>Having the right attitude towards work</a:t>
            </a:r>
          </a:p>
          <a:p>
            <a:pPr lvl="1"/>
            <a:r>
              <a:rPr lang="en-US" dirty="0" smtClean="0"/>
              <a:t>Being a true professional</a:t>
            </a:r>
          </a:p>
          <a:p>
            <a:pPr lvl="1"/>
            <a:r>
              <a:rPr lang="en-US" dirty="0" smtClean="0"/>
              <a:t>Pick a direction and pursue it</a:t>
            </a:r>
          </a:p>
          <a:p>
            <a:pPr lvl="1"/>
            <a:r>
              <a:rPr lang="en-US" dirty="0" smtClean="0">
                <a:solidFill>
                  <a:srgbClr val="FF0000"/>
                </a:solidFill>
              </a:rPr>
              <a:t> Picking the right company </a:t>
            </a:r>
          </a:p>
          <a:p>
            <a:r>
              <a:rPr lang="en-US" dirty="0" smtClean="0"/>
              <a:t>Conclusions</a:t>
            </a:r>
          </a:p>
          <a:p>
            <a:endParaRPr lang="en-US" dirty="0"/>
          </a:p>
        </p:txBody>
      </p:sp>
    </p:spTree>
    <p:extLst>
      <p:ext uri="{BB962C8B-B14F-4D97-AF65-F5344CB8AC3E}">
        <p14:creationId xmlns:p14="http://schemas.microsoft.com/office/powerpoint/2010/main" val="1090410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 of the Right Company</a:t>
            </a:r>
            <a:endParaRPr lang="en-US" dirty="0"/>
          </a:p>
        </p:txBody>
      </p:sp>
      <p:sp>
        <p:nvSpPr>
          <p:cNvPr id="3" name="Content Placeholder 2"/>
          <p:cNvSpPr>
            <a:spLocks noGrp="1"/>
          </p:cNvSpPr>
          <p:nvPr>
            <p:ph idx="1"/>
          </p:nvPr>
        </p:nvSpPr>
        <p:spPr>
          <a:xfrm>
            <a:off x="457200" y="1371600"/>
            <a:ext cx="8382000" cy="5486400"/>
          </a:xfrm>
        </p:spPr>
        <p:txBody>
          <a:bodyPr>
            <a:normAutofit fontScale="77500" lnSpcReduction="20000"/>
          </a:bodyPr>
          <a:lstStyle/>
          <a:p>
            <a:r>
              <a:rPr lang="en-US" dirty="0" smtClean="0"/>
              <a:t>Willing to invest in its employees</a:t>
            </a:r>
          </a:p>
          <a:p>
            <a:pPr lvl="1"/>
            <a:r>
              <a:rPr lang="en-US" dirty="0" smtClean="0"/>
              <a:t>Training</a:t>
            </a:r>
          </a:p>
          <a:p>
            <a:pPr lvl="1"/>
            <a:r>
              <a:rPr lang="en-US" dirty="0" smtClean="0"/>
              <a:t>Career advancement</a:t>
            </a:r>
          </a:p>
          <a:p>
            <a:r>
              <a:rPr lang="en-US" dirty="0"/>
              <a:t>Challenging work</a:t>
            </a:r>
          </a:p>
          <a:p>
            <a:r>
              <a:rPr lang="en-US" dirty="0"/>
              <a:t>Rewording work</a:t>
            </a:r>
          </a:p>
          <a:p>
            <a:r>
              <a:rPr lang="en-US" dirty="0" smtClean="0"/>
              <a:t>Good but SECONDARY</a:t>
            </a:r>
          </a:p>
          <a:p>
            <a:pPr lvl="1"/>
            <a:r>
              <a:rPr lang="en-US" dirty="0" smtClean="0"/>
              <a:t>Pay</a:t>
            </a:r>
          </a:p>
          <a:p>
            <a:pPr lvl="1"/>
            <a:r>
              <a:rPr lang="en-US" dirty="0" smtClean="0"/>
              <a:t>Time off</a:t>
            </a:r>
          </a:p>
          <a:p>
            <a:pPr lvl="1"/>
            <a:r>
              <a:rPr lang="en-US" dirty="0" smtClean="0"/>
              <a:t>Location</a:t>
            </a:r>
          </a:p>
          <a:p>
            <a:pPr lvl="1"/>
            <a:r>
              <a:rPr lang="en-US" dirty="0" smtClean="0"/>
              <a:t>Social amenities</a:t>
            </a:r>
          </a:p>
          <a:p>
            <a:r>
              <a:rPr lang="en-US" dirty="0" smtClean="0"/>
              <a:t>Shell example</a:t>
            </a:r>
          </a:p>
          <a:p>
            <a:r>
              <a:rPr lang="en-US" dirty="0" smtClean="0"/>
              <a:t>Lesson # 7</a:t>
            </a:r>
          </a:p>
          <a:p>
            <a:pPr lvl="1"/>
            <a:r>
              <a:rPr lang="en-US" dirty="0" smtClean="0"/>
              <a:t>Start your career in a company which will help you pursue your goals and give you the tools to pursue your unknown future path.  You may stay there forever or you may not.</a:t>
            </a:r>
          </a:p>
          <a:p>
            <a:endParaRPr lang="en-US" dirty="0"/>
          </a:p>
        </p:txBody>
      </p:sp>
    </p:spTree>
    <p:extLst>
      <p:ext uri="{BB962C8B-B14F-4D97-AF65-F5344CB8AC3E}">
        <p14:creationId xmlns:p14="http://schemas.microsoft.com/office/powerpoint/2010/main" val="284648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Four key lessons</a:t>
            </a:r>
          </a:p>
          <a:p>
            <a:pPr lvl="1"/>
            <a:r>
              <a:rPr lang="en-US" dirty="0" smtClean="0"/>
              <a:t>Having the right attitude towards work</a:t>
            </a:r>
          </a:p>
          <a:p>
            <a:pPr lvl="1"/>
            <a:r>
              <a:rPr lang="en-US" dirty="0" smtClean="0"/>
              <a:t>Being a true professional</a:t>
            </a:r>
          </a:p>
          <a:p>
            <a:pPr lvl="1"/>
            <a:r>
              <a:rPr lang="en-US" dirty="0" smtClean="0"/>
              <a:t>Pick a direction and pursue it</a:t>
            </a:r>
          </a:p>
          <a:p>
            <a:pPr lvl="1"/>
            <a:r>
              <a:rPr lang="en-US" dirty="0" smtClean="0"/>
              <a:t> Picking the right company </a:t>
            </a:r>
          </a:p>
          <a:p>
            <a:r>
              <a:rPr lang="en-US" dirty="0" smtClean="0">
                <a:solidFill>
                  <a:srgbClr val="FF0000"/>
                </a:solidFill>
              </a:rPr>
              <a:t>Conclusions</a:t>
            </a:r>
          </a:p>
          <a:p>
            <a:endParaRPr lang="en-US" dirty="0"/>
          </a:p>
        </p:txBody>
      </p:sp>
    </p:spTree>
    <p:extLst>
      <p:ext uri="{BB962C8B-B14F-4D97-AF65-F5344CB8AC3E}">
        <p14:creationId xmlns:p14="http://schemas.microsoft.com/office/powerpoint/2010/main" val="165003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Lessons</a:t>
            </a:r>
            <a:endParaRPr lang="en-US" dirty="0"/>
          </a:p>
        </p:txBody>
      </p:sp>
      <p:sp>
        <p:nvSpPr>
          <p:cNvPr id="3" name="Content Placeholder 2"/>
          <p:cNvSpPr>
            <a:spLocks noGrp="1"/>
          </p:cNvSpPr>
          <p:nvPr>
            <p:ph idx="1"/>
          </p:nvPr>
        </p:nvSpPr>
        <p:spPr>
          <a:xfrm>
            <a:off x="457200" y="1600200"/>
            <a:ext cx="8305800" cy="4876800"/>
          </a:xfrm>
        </p:spPr>
        <p:txBody>
          <a:bodyPr>
            <a:normAutofit fontScale="85000" lnSpcReduction="20000"/>
          </a:bodyPr>
          <a:lstStyle/>
          <a:p>
            <a:r>
              <a:rPr lang="en-US" dirty="0"/>
              <a:t>Lesson #1</a:t>
            </a:r>
          </a:p>
          <a:p>
            <a:pPr lvl="1"/>
            <a:r>
              <a:rPr lang="en-US" dirty="0"/>
              <a:t>When someone is paying your salary, they deserve the very best effort and advice you can give </a:t>
            </a:r>
            <a:r>
              <a:rPr lang="en-US" dirty="0" smtClean="0"/>
              <a:t>them</a:t>
            </a:r>
          </a:p>
          <a:p>
            <a:r>
              <a:rPr lang="en-US" dirty="0"/>
              <a:t>Lesson #2</a:t>
            </a:r>
          </a:p>
          <a:p>
            <a:pPr lvl="1"/>
            <a:r>
              <a:rPr lang="en-US" dirty="0"/>
              <a:t>Challenge yourself to do more than is asked of </a:t>
            </a:r>
            <a:r>
              <a:rPr lang="en-US" dirty="0" smtClean="0"/>
              <a:t>you</a:t>
            </a:r>
          </a:p>
          <a:p>
            <a:r>
              <a:rPr lang="en-US" dirty="0"/>
              <a:t>Lesson #3</a:t>
            </a:r>
          </a:p>
          <a:p>
            <a:pPr lvl="1"/>
            <a:r>
              <a:rPr lang="en-US" dirty="0"/>
              <a:t>Work side by side with, listen to and respect the opinion of everyone </a:t>
            </a:r>
            <a:r>
              <a:rPr lang="en-US" dirty="0" smtClean="0"/>
              <a:t>with whom you interact</a:t>
            </a:r>
          </a:p>
          <a:p>
            <a:r>
              <a:rPr lang="en-US" dirty="0"/>
              <a:t>Lesson #4</a:t>
            </a:r>
          </a:p>
          <a:p>
            <a:pPr lvl="1"/>
            <a:r>
              <a:rPr lang="en-US" dirty="0" smtClean="0"/>
              <a:t>Critically question your </a:t>
            </a:r>
            <a:r>
              <a:rPr lang="en-US" dirty="0"/>
              <a:t>assumptions and decisions throughout the project, recognizes </a:t>
            </a:r>
            <a:r>
              <a:rPr lang="en-US" dirty="0" smtClean="0"/>
              <a:t>your mistakes, take </a:t>
            </a:r>
            <a:r>
              <a:rPr lang="en-US" dirty="0"/>
              <a:t>appropriate corrective </a:t>
            </a:r>
            <a:r>
              <a:rPr lang="en-US" dirty="0" smtClean="0"/>
              <a:t>action, </a:t>
            </a:r>
            <a:r>
              <a:rPr lang="en-US" dirty="0"/>
              <a:t>and never blames others. Most importantly he learns from the experience.</a:t>
            </a:r>
          </a:p>
          <a:p>
            <a:endParaRPr lang="en-US" dirty="0"/>
          </a:p>
          <a:p>
            <a:endParaRPr lang="en-US" dirty="0"/>
          </a:p>
        </p:txBody>
      </p:sp>
    </p:spTree>
    <p:extLst>
      <p:ext uri="{BB962C8B-B14F-4D97-AF65-F5344CB8AC3E}">
        <p14:creationId xmlns:p14="http://schemas.microsoft.com/office/powerpoint/2010/main" val="4100454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Lessons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t>Lesson #5</a:t>
            </a:r>
          </a:p>
          <a:p>
            <a:pPr lvl="1"/>
            <a:r>
              <a:rPr lang="en-US" dirty="0"/>
              <a:t>It is not always easy or profitable to be a professional, but if you do the right thing and focus on the best interest of the public and of your project, you will feel better and it all seems to work out in the </a:t>
            </a:r>
            <a:r>
              <a:rPr lang="en-US" dirty="0" smtClean="0"/>
              <a:t>end</a:t>
            </a:r>
          </a:p>
          <a:p>
            <a:r>
              <a:rPr lang="en-US" dirty="0"/>
              <a:t>Lesson #6</a:t>
            </a:r>
          </a:p>
          <a:p>
            <a:pPr lvl="1"/>
            <a:r>
              <a:rPr lang="en-US" dirty="0"/>
              <a:t>Pick a goal.  Find what you like and can be good at and focus.  But remember, keep your eyes open as opportunities will arise and your goal will change with </a:t>
            </a:r>
            <a:r>
              <a:rPr lang="en-US" dirty="0" smtClean="0"/>
              <a:t>time</a:t>
            </a:r>
          </a:p>
          <a:p>
            <a:r>
              <a:rPr lang="en-US" dirty="0"/>
              <a:t>Lesson # 7</a:t>
            </a:r>
          </a:p>
          <a:p>
            <a:pPr lvl="1"/>
            <a:r>
              <a:rPr lang="en-US" dirty="0"/>
              <a:t>Start your career in a company which will help you pursue your goals and give you the tools to pursue your unknown future path.  You may stay there forever or you may not.</a:t>
            </a:r>
          </a:p>
          <a:p>
            <a:endParaRPr lang="en-US" dirty="0"/>
          </a:p>
          <a:p>
            <a:endParaRPr lang="en-US" dirty="0"/>
          </a:p>
          <a:p>
            <a:endParaRPr lang="en-US" dirty="0"/>
          </a:p>
        </p:txBody>
      </p:sp>
    </p:spTree>
    <p:extLst>
      <p:ext uri="{BB962C8B-B14F-4D97-AF65-F5344CB8AC3E}">
        <p14:creationId xmlns:p14="http://schemas.microsoft.com/office/powerpoint/2010/main" val="3720056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fontScale="92500" lnSpcReduction="10000"/>
          </a:bodyPr>
          <a:lstStyle/>
          <a:p>
            <a:r>
              <a:rPr lang="en-US" dirty="0"/>
              <a:t>I was lucky enough to learn these lessons by accident </a:t>
            </a:r>
          </a:p>
          <a:p>
            <a:r>
              <a:rPr lang="en-US" dirty="0" smtClean="0"/>
              <a:t>Have </a:t>
            </a:r>
            <a:r>
              <a:rPr lang="en-US" dirty="0"/>
              <a:t>a plan but realize it will change with time</a:t>
            </a:r>
          </a:p>
          <a:p>
            <a:r>
              <a:rPr lang="en-US" dirty="0"/>
              <a:t>Go be a good employee first and learn</a:t>
            </a:r>
          </a:p>
          <a:p>
            <a:r>
              <a:rPr lang="en-US" dirty="0"/>
              <a:t>Then decide what you want to do – keep your eyes open and be flexible</a:t>
            </a:r>
          </a:p>
          <a:p>
            <a:r>
              <a:rPr lang="en-US" dirty="0"/>
              <a:t>Tell people what </a:t>
            </a:r>
            <a:r>
              <a:rPr lang="en-US" dirty="0" smtClean="0"/>
              <a:t>you have done and what you want to do</a:t>
            </a:r>
          </a:p>
          <a:p>
            <a:pPr lvl="1"/>
            <a:r>
              <a:rPr lang="en-US" dirty="0" smtClean="0"/>
              <a:t>You </a:t>
            </a:r>
            <a:r>
              <a:rPr lang="en-US" dirty="0"/>
              <a:t>are the best salesman for YOU</a:t>
            </a:r>
          </a:p>
          <a:p>
            <a:endParaRPr lang="en-US" dirty="0"/>
          </a:p>
        </p:txBody>
      </p:sp>
    </p:spTree>
    <p:extLst>
      <p:ext uri="{BB962C8B-B14F-4D97-AF65-F5344CB8AC3E}">
        <p14:creationId xmlns:p14="http://schemas.microsoft.com/office/powerpoint/2010/main" val="301157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Four key lessons</a:t>
            </a:r>
          </a:p>
          <a:p>
            <a:pPr lvl="1"/>
            <a:r>
              <a:rPr lang="en-US" dirty="0" smtClean="0">
                <a:solidFill>
                  <a:srgbClr val="FF0000"/>
                </a:solidFill>
              </a:rPr>
              <a:t>Having the right attitude towards work</a:t>
            </a:r>
          </a:p>
          <a:p>
            <a:pPr lvl="1"/>
            <a:r>
              <a:rPr lang="en-US" dirty="0" smtClean="0"/>
              <a:t>Being a true professional</a:t>
            </a:r>
          </a:p>
          <a:p>
            <a:pPr lvl="1"/>
            <a:r>
              <a:rPr lang="en-US" dirty="0" smtClean="0"/>
              <a:t>Pick a direction and pursue it</a:t>
            </a:r>
          </a:p>
          <a:p>
            <a:pPr lvl="1"/>
            <a:r>
              <a:rPr lang="en-US" dirty="0" smtClean="0"/>
              <a:t> Picking the right company </a:t>
            </a:r>
          </a:p>
          <a:p>
            <a:r>
              <a:rPr lang="en-US" dirty="0" smtClean="0"/>
              <a:t>Conclusions</a:t>
            </a:r>
          </a:p>
          <a:p>
            <a:endParaRPr lang="en-US" dirty="0"/>
          </a:p>
        </p:txBody>
      </p:sp>
    </p:spTree>
    <p:extLst>
      <p:ext uri="{BB962C8B-B14F-4D97-AF65-F5344CB8AC3E}">
        <p14:creationId xmlns:p14="http://schemas.microsoft.com/office/powerpoint/2010/main" val="2945233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Having the Right Attitude</a:t>
            </a:r>
            <a:endParaRPr lang="en-US" dirty="0"/>
          </a:p>
        </p:txBody>
      </p:sp>
      <p:sp>
        <p:nvSpPr>
          <p:cNvPr id="3" name="Content Placeholder 2"/>
          <p:cNvSpPr>
            <a:spLocks noGrp="1"/>
          </p:cNvSpPr>
          <p:nvPr>
            <p:ph idx="1"/>
          </p:nvPr>
        </p:nvSpPr>
        <p:spPr/>
        <p:txBody>
          <a:bodyPr>
            <a:normAutofit/>
          </a:bodyPr>
          <a:lstStyle/>
          <a:p>
            <a:r>
              <a:rPr lang="en-US" dirty="0" smtClean="0"/>
              <a:t>It is all about behavior and not intention</a:t>
            </a:r>
          </a:p>
          <a:p>
            <a:r>
              <a:rPr lang="en-US" dirty="0" smtClean="0"/>
              <a:t>Things to consider:</a:t>
            </a:r>
          </a:p>
          <a:p>
            <a:pPr lvl="1"/>
            <a:r>
              <a:rPr lang="en-US" dirty="0" smtClean="0"/>
              <a:t>How Much Effort is Enough 	</a:t>
            </a:r>
          </a:p>
          <a:p>
            <a:pPr lvl="1"/>
            <a:r>
              <a:rPr lang="en-US" dirty="0" smtClean="0"/>
              <a:t>Hard Work vs. Reward </a:t>
            </a:r>
          </a:p>
          <a:p>
            <a:pPr lvl="1"/>
            <a:r>
              <a:rPr lang="en-US" dirty="0" smtClean="0"/>
              <a:t>Working With Others</a:t>
            </a:r>
          </a:p>
          <a:p>
            <a:pPr lvl="1"/>
            <a:r>
              <a:rPr lang="en-US" dirty="0" smtClean="0"/>
              <a:t>Taking Responsibility</a:t>
            </a:r>
          </a:p>
          <a:p>
            <a:pPr marL="0" indent="0">
              <a:buNone/>
            </a:pPr>
            <a:endParaRPr lang="en-US" dirty="0"/>
          </a:p>
        </p:txBody>
      </p:sp>
    </p:spTree>
    <p:extLst>
      <p:ext uri="{BB962C8B-B14F-4D97-AF65-F5344CB8AC3E}">
        <p14:creationId xmlns:p14="http://schemas.microsoft.com/office/powerpoint/2010/main" val="11839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How Much Effort is Enough</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Your Employer deserves your best efforts</a:t>
            </a:r>
          </a:p>
          <a:p>
            <a:r>
              <a:rPr lang="en-US" dirty="0" smtClean="0"/>
              <a:t>Think About Solving the Problems – Not Just Doing What You Are Told</a:t>
            </a:r>
          </a:p>
          <a:p>
            <a:r>
              <a:rPr lang="en-US" dirty="0" smtClean="0"/>
              <a:t>You can’t assume it is someone else’s job  </a:t>
            </a:r>
          </a:p>
          <a:p>
            <a:r>
              <a:rPr lang="en-US" dirty="0" smtClean="0"/>
              <a:t>The Phone Story</a:t>
            </a:r>
          </a:p>
          <a:p>
            <a:r>
              <a:rPr lang="en-US" dirty="0" smtClean="0"/>
              <a:t>Lesson #1</a:t>
            </a:r>
          </a:p>
          <a:p>
            <a:pPr lvl="1"/>
            <a:r>
              <a:rPr lang="en-US" dirty="0" smtClean="0"/>
              <a:t>When someone is paying your salary, they deserve the very best effort and advice you can give them</a:t>
            </a:r>
          </a:p>
          <a:p>
            <a:endParaRPr lang="en-US" dirty="0" smtClean="0"/>
          </a:p>
          <a:p>
            <a:endParaRPr lang="en-US" dirty="0"/>
          </a:p>
        </p:txBody>
      </p:sp>
    </p:spTree>
    <p:extLst>
      <p:ext uri="{BB962C8B-B14F-4D97-AF65-F5344CB8AC3E}">
        <p14:creationId xmlns:p14="http://schemas.microsoft.com/office/powerpoint/2010/main" val="152875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Hard Work vs. Reward</a:t>
            </a:r>
            <a:br>
              <a:rPr lang="en-US" dirty="0" smtClean="0"/>
            </a:br>
            <a:endParaRPr lang="en-US" dirty="0"/>
          </a:p>
        </p:txBody>
      </p:sp>
      <p:sp>
        <p:nvSpPr>
          <p:cNvPr id="3" name="Content Placeholder 2"/>
          <p:cNvSpPr>
            <a:spLocks noGrp="1"/>
          </p:cNvSpPr>
          <p:nvPr>
            <p:ph idx="1"/>
          </p:nvPr>
        </p:nvSpPr>
        <p:spPr>
          <a:xfrm>
            <a:off x="457200" y="1524000"/>
            <a:ext cx="8305800" cy="5562600"/>
          </a:xfrm>
        </p:spPr>
        <p:txBody>
          <a:bodyPr>
            <a:normAutofit fontScale="77500" lnSpcReduction="20000"/>
          </a:bodyPr>
          <a:lstStyle/>
          <a:p>
            <a:r>
              <a:rPr lang="en-US" dirty="0" smtClean="0"/>
              <a:t>Things you cannot say:</a:t>
            </a:r>
          </a:p>
          <a:p>
            <a:pPr lvl="1"/>
            <a:r>
              <a:rPr lang="en-US" dirty="0" smtClean="0"/>
              <a:t>“If they would pay me (or treat me) better I would work harder”</a:t>
            </a:r>
          </a:p>
          <a:p>
            <a:pPr lvl="1"/>
            <a:r>
              <a:rPr lang="en-US" dirty="0" smtClean="0"/>
              <a:t>“They are not paying me for that responsibility”</a:t>
            </a:r>
          </a:p>
          <a:p>
            <a:pPr lvl="1"/>
            <a:r>
              <a:rPr lang="en-US" dirty="0" smtClean="0"/>
              <a:t>“Jack and Jill don’t work as hard as I do and they get paid more.”</a:t>
            </a:r>
          </a:p>
          <a:p>
            <a:r>
              <a:rPr lang="en-US" dirty="0" smtClean="0"/>
              <a:t>More challenge leads to more knowledge and leads to advancement</a:t>
            </a:r>
          </a:p>
          <a:p>
            <a:r>
              <a:rPr lang="en-US" dirty="0" smtClean="0"/>
              <a:t>Others may make more money, but don’t worry.  It will work out in the end.</a:t>
            </a:r>
          </a:p>
          <a:p>
            <a:r>
              <a:rPr lang="en-US" dirty="0" smtClean="0"/>
              <a:t>Lori at UNO Story</a:t>
            </a:r>
          </a:p>
          <a:p>
            <a:r>
              <a:rPr lang="en-US" dirty="0" smtClean="0"/>
              <a:t>Lesson #2</a:t>
            </a:r>
          </a:p>
          <a:p>
            <a:pPr lvl="1"/>
            <a:r>
              <a:rPr lang="en-US" dirty="0" smtClean="0"/>
              <a:t>Challenge yourself to do more than is asked of you.  Don’t ever worry that you are doing more than the next guy even though your salaries are the same.  Time will take care of that, and besides you will get more satisfaction out  of your work.</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10620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Working With Others</a:t>
            </a:r>
            <a:br>
              <a:rPr lang="en-US" dirty="0" smtClean="0"/>
            </a:br>
            <a:endParaRPr lang="en-US" dirty="0"/>
          </a:p>
        </p:txBody>
      </p:sp>
      <p:sp>
        <p:nvSpPr>
          <p:cNvPr id="3" name="Content Placeholder 2"/>
          <p:cNvSpPr>
            <a:spLocks noGrp="1"/>
          </p:cNvSpPr>
          <p:nvPr>
            <p:ph idx="1"/>
          </p:nvPr>
        </p:nvSpPr>
        <p:spPr>
          <a:xfrm>
            <a:off x="457200" y="1371600"/>
            <a:ext cx="8305800" cy="5029200"/>
          </a:xfrm>
        </p:spPr>
        <p:txBody>
          <a:bodyPr>
            <a:normAutofit fontScale="85000" lnSpcReduction="20000"/>
          </a:bodyPr>
          <a:lstStyle/>
          <a:p>
            <a:r>
              <a:rPr lang="en-US" dirty="0" smtClean="0"/>
              <a:t>Everyone deserves the same respect you wish for yourself</a:t>
            </a:r>
          </a:p>
          <a:p>
            <a:pPr lvl="1"/>
            <a:r>
              <a:rPr lang="en-US" dirty="0" smtClean="0"/>
              <a:t>Do unto others as you would have them do unto you</a:t>
            </a:r>
          </a:p>
          <a:p>
            <a:pPr lvl="1"/>
            <a:r>
              <a:rPr lang="en-US" dirty="0" smtClean="0"/>
              <a:t>Declaration of Independence, Magna Carta, National  Motto of France, Constitution of India</a:t>
            </a:r>
          </a:p>
          <a:p>
            <a:r>
              <a:rPr lang="en-US" dirty="0" smtClean="0"/>
              <a:t>Work side by side with others below you in the organization</a:t>
            </a:r>
          </a:p>
          <a:p>
            <a:r>
              <a:rPr lang="en-US" dirty="0" smtClean="0"/>
              <a:t>Work side by side with those in other organizations</a:t>
            </a:r>
          </a:p>
          <a:p>
            <a:r>
              <a:rPr lang="en-US" dirty="0" smtClean="0"/>
              <a:t>The Travis </a:t>
            </a:r>
            <a:r>
              <a:rPr lang="en-US" dirty="0" err="1" smtClean="0"/>
              <a:t>Brazel</a:t>
            </a:r>
            <a:r>
              <a:rPr lang="en-US" dirty="0" smtClean="0"/>
              <a:t> Story </a:t>
            </a:r>
          </a:p>
          <a:p>
            <a:r>
              <a:rPr lang="en-US" dirty="0" smtClean="0"/>
              <a:t>Lesson #3</a:t>
            </a:r>
          </a:p>
          <a:p>
            <a:pPr lvl="1"/>
            <a:r>
              <a:rPr lang="en-US" dirty="0" smtClean="0"/>
              <a:t>Work side by side with, listen to and respect the opinion of everyone with whom you interact: other professionals, field people – both construction and operations, administration staff, etc.  They can help you or hurt you.  </a:t>
            </a:r>
          </a:p>
          <a:p>
            <a:endParaRPr lang="en-US" dirty="0" smtClean="0"/>
          </a:p>
          <a:p>
            <a:pPr lvl="1"/>
            <a:endParaRPr lang="en-US" dirty="0"/>
          </a:p>
        </p:txBody>
      </p:sp>
    </p:spTree>
    <p:extLst>
      <p:ext uri="{BB962C8B-B14F-4D97-AF65-F5344CB8AC3E}">
        <p14:creationId xmlns:p14="http://schemas.microsoft.com/office/powerpoint/2010/main" val="311335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
            </a:r>
            <a:br>
              <a:rPr lang="en-US" dirty="0" smtClean="0"/>
            </a:br>
            <a:r>
              <a:rPr lang="en-US" dirty="0" smtClean="0"/>
              <a:t>Taking Responsibility</a:t>
            </a:r>
            <a:br>
              <a:rPr lang="en-US" dirty="0" smtClean="0"/>
            </a:br>
            <a:endParaRPr lang="en-US" dirty="0"/>
          </a:p>
        </p:txBody>
      </p:sp>
      <p:sp>
        <p:nvSpPr>
          <p:cNvPr id="3" name="Content Placeholder 2"/>
          <p:cNvSpPr>
            <a:spLocks noGrp="1"/>
          </p:cNvSpPr>
          <p:nvPr>
            <p:ph idx="1"/>
          </p:nvPr>
        </p:nvSpPr>
        <p:spPr>
          <a:xfrm>
            <a:off x="457200" y="1219200"/>
            <a:ext cx="8382000" cy="5486400"/>
          </a:xfrm>
        </p:spPr>
        <p:txBody>
          <a:bodyPr>
            <a:normAutofit fontScale="85000" lnSpcReduction="20000"/>
          </a:bodyPr>
          <a:lstStyle/>
          <a:p>
            <a:r>
              <a:rPr lang="en-US" dirty="0" smtClean="0"/>
              <a:t>Every job can be done better</a:t>
            </a:r>
          </a:p>
          <a:p>
            <a:pPr lvl="1"/>
            <a:r>
              <a:rPr lang="en-US" dirty="0" smtClean="0"/>
              <a:t>Each is a learning experience</a:t>
            </a:r>
          </a:p>
          <a:p>
            <a:r>
              <a:rPr lang="en-US" dirty="0" smtClean="0"/>
              <a:t>You will make mistakes </a:t>
            </a:r>
          </a:p>
          <a:p>
            <a:r>
              <a:rPr lang="en-US" dirty="0" smtClean="0"/>
              <a:t>Mark of a Good Professional</a:t>
            </a:r>
          </a:p>
          <a:p>
            <a:pPr lvl="1"/>
            <a:r>
              <a:rPr lang="en-US" dirty="0" smtClean="0"/>
              <a:t>Recognize mistakes early</a:t>
            </a:r>
          </a:p>
          <a:p>
            <a:pPr lvl="1"/>
            <a:r>
              <a:rPr lang="en-US" dirty="0" smtClean="0"/>
              <a:t>Take corrective action</a:t>
            </a:r>
          </a:p>
          <a:p>
            <a:pPr lvl="1"/>
            <a:r>
              <a:rPr lang="en-US" dirty="0" smtClean="0"/>
              <a:t>Take responsibility</a:t>
            </a:r>
            <a:endParaRPr lang="en-US" dirty="0"/>
          </a:p>
          <a:p>
            <a:r>
              <a:rPr lang="en-US" dirty="0" smtClean="0"/>
              <a:t>The Concrete Slab Story</a:t>
            </a:r>
          </a:p>
          <a:p>
            <a:r>
              <a:rPr lang="en-US" dirty="0" smtClean="0"/>
              <a:t>Lesson #4</a:t>
            </a:r>
          </a:p>
          <a:p>
            <a:pPr lvl="1"/>
            <a:r>
              <a:rPr lang="en-US" dirty="0" smtClean="0"/>
              <a:t>You will make mistakes.  There is no such thing as a perfect project.  Critically question your assumptions and decisions throughout the project, recognize your mistakes as soon as practical, take appropriate corrective action to recover, and never blames others. Most importantly learn from the experience.</a:t>
            </a:r>
          </a:p>
          <a:p>
            <a:endParaRPr lang="en-US" dirty="0" smtClean="0"/>
          </a:p>
          <a:p>
            <a:endParaRPr lang="en-US" dirty="0"/>
          </a:p>
        </p:txBody>
      </p:sp>
    </p:spTree>
    <p:extLst>
      <p:ext uri="{BB962C8B-B14F-4D97-AF65-F5344CB8AC3E}">
        <p14:creationId xmlns:p14="http://schemas.microsoft.com/office/powerpoint/2010/main" val="123592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Four key lessons</a:t>
            </a:r>
          </a:p>
          <a:p>
            <a:pPr lvl="1"/>
            <a:r>
              <a:rPr lang="en-US" dirty="0" smtClean="0"/>
              <a:t>Having the right attitude towards work</a:t>
            </a:r>
          </a:p>
          <a:p>
            <a:pPr lvl="1"/>
            <a:r>
              <a:rPr lang="en-US" dirty="0" smtClean="0">
                <a:solidFill>
                  <a:srgbClr val="FF0000"/>
                </a:solidFill>
              </a:rPr>
              <a:t>Being a true professional</a:t>
            </a:r>
          </a:p>
          <a:p>
            <a:pPr lvl="1"/>
            <a:r>
              <a:rPr lang="en-US" dirty="0" smtClean="0"/>
              <a:t>Pick a direction and pursue it</a:t>
            </a:r>
          </a:p>
          <a:p>
            <a:pPr lvl="1"/>
            <a:r>
              <a:rPr lang="en-US" dirty="0" smtClean="0"/>
              <a:t> Picking the right company </a:t>
            </a:r>
          </a:p>
          <a:p>
            <a:r>
              <a:rPr lang="en-US" dirty="0" smtClean="0"/>
              <a:t>Conclusions</a:t>
            </a:r>
          </a:p>
          <a:p>
            <a:endParaRPr lang="en-US" dirty="0"/>
          </a:p>
        </p:txBody>
      </p:sp>
    </p:spTree>
    <p:extLst>
      <p:ext uri="{BB962C8B-B14F-4D97-AF65-F5344CB8AC3E}">
        <p14:creationId xmlns:p14="http://schemas.microsoft.com/office/powerpoint/2010/main" val="2945233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Professional Behavior</a:t>
            </a:r>
            <a:br>
              <a:rPr lang="en-US" dirty="0" smtClean="0"/>
            </a:br>
            <a:endParaRPr lang="en-US" dirty="0"/>
          </a:p>
        </p:txBody>
      </p:sp>
      <p:sp>
        <p:nvSpPr>
          <p:cNvPr id="3" name="Content Placeholder 2"/>
          <p:cNvSpPr>
            <a:spLocks noGrp="1"/>
          </p:cNvSpPr>
          <p:nvPr>
            <p:ph idx="1"/>
          </p:nvPr>
        </p:nvSpPr>
        <p:spPr>
          <a:xfrm>
            <a:off x="381000" y="1371600"/>
            <a:ext cx="8305800" cy="5029200"/>
          </a:xfrm>
        </p:spPr>
        <p:txBody>
          <a:bodyPr>
            <a:normAutofit fontScale="77500" lnSpcReduction="20000"/>
          </a:bodyPr>
          <a:lstStyle/>
          <a:p>
            <a:r>
              <a:rPr lang="en-US" dirty="0" smtClean="0"/>
              <a:t>Do the right thing   </a:t>
            </a:r>
          </a:p>
          <a:p>
            <a:pPr lvl="1"/>
            <a:r>
              <a:rPr lang="en-US" dirty="0" smtClean="0"/>
              <a:t>Think about the objectives </a:t>
            </a:r>
          </a:p>
          <a:p>
            <a:pPr lvl="1"/>
            <a:r>
              <a:rPr lang="en-US" dirty="0" smtClean="0"/>
              <a:t>Express your opinion –  your boss deserves one good strong argument, whether he wants to hear it or not </a:t>
            </a:r>
          </a:p>
          <a:p>
            <a:r>
              <a:rPr lang="en-US" dirty="0" smtClean="0"/>
              <a:t>Act ethically   </a:t>
            </a:r>
          </a:p>
          <a:p>
            <a:pPr lvl="1"/>
            <a:r>
              <a:rPr lang="en-US" dirty="0" smtClean="0"/>
              <a:t>Understand how your behaviors and actions are perceived by others</a:t>
            </a:r>
          </a:p>
          <a:p>
            <a:r>
              <a:rPr lang="en-US" dirty="0" smtClean="0"/>
              <a:t>Only test is if you act in a way that is counter to your own selfish interest</a:t>
            </a:r>
          </a:p>
          <a:p>
            <a:r>
              <a:rPr lang="en-US" dirty="0" smtClean="0"/>
              <a:t>The Friction Reducer Story</a:t>
            </a:r>
          </a:p>
          <a:p>
            <a:r>
              <a:rPr lang="en-US" dirty="0" smtClean="0"/>
              <a:t>Lesson #5</a:t>
            </a:r>
          </a:p>
          <a:p>
            <a:pPr lvl="1"/>
            <a:r>
              <a:rPr lang="en-US" dirty="0" smtClean="0"/>
              <a:t>It is not always easy or profitable to be a professional, but if you do the right thing and focus on the best interest of the public and of your project, you will feel better and it all seems to work out in the end.</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5636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1178</Words>
  <Application>Microsoft Office PowerPoint</Application>
  <PresentationFormat>On-screen Show (4:3)</PresentationFormat>
  <Paragraphs>157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Key Lessons for a  Successful Career </vt:lpstr>
      <vt:lpstr>Agenda</vt:lpstr>
      <vt:lpstr>Having the Right Attitude</vt:lpstr>
      <vt:lpstr> How Much Effort is Enough </vt:lpstr>
      <vt:lpstr> Hard Work vs. Reward </vt:lpstr>
      <vt:lpstr> Working With Others </vt:lpstr>
      <vt:lpstr> Taking Responsibility </vt:lpstr>
      <vt:lpstr>Agenda</vt:lpstr>
      <vt:lpstr> Professional Behavior </vt:lpstr>
      <vt:lpstr>Agenda</vt:lpstr>
      <vt:lpstr>Having a Goal</vt:lpstr>
      <vt:lpstr>Pursuing Your Goal</vt:lpstr>
      <vt:lpstr>Agenda</vt:lpstr>
      <vt:lpstr>Attributes of the Right Company</vt:lpstr>
      <vt:lpstr>Agenda</vt:lpstr>
      <vt:lpstr>Key Lessons</vt:lpstr>
      <vt:lpstr>Key Lessons</vt:lpstr>
      <vt:lpstr>Conclusions</vt:lpstr>
    </vt:vector>
  </TitlesOfParts>
  <Company>WorleyParsons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Lessons for a  Successful Career</dc:title>
  <dc:creator>Arnold, Ken (Houston)</dc:creator>
  <cp:lastModifiedBy>Arnold, Ken (Houston)</cp:lastModifiedBy>
  <cp:revision>15</cp:revision>
  <dcterms:created xsi:type="dcterms:W3CDTF">2014-12-01T21:21:48Z</dcterms:created>
  <dcterms:modified xsi:type="dcterms:W3CDTF">2015-04-09T16:29:57Z</dcterms:modified>
</cp:coreProperties>
</file>